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309" r:id="rId3"/>
    <p:sldId id="308" r:id="rId4"/>
    <p:sldId id="260" r:id="rId5"/>
    <p:sldId id="310" r:id="rId6"/>
    <p:sldId id="311" r:id="rId7"/>
    <p:sldId id="312" r:id="rId8"/>
    <p:sldId id="313" r:id="rId9"/>
    <p:sldId id="307" r:id="rId10"/>
    <p:sldId id="314" r:id="rId11"/>
    <p:sldId id="306" r:id="rId12"/>
    <p:sldId id="315" r:id="rId13"/>
    <p:sldId id="318" r:id="rId14"/>
    <p:sldId id="31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0826" autoAdjust="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B0020-0892-4CBF-8252-6876CB8BA9B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FC12-DE44-4210-B4C8-1D83D7F0F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4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8C5C6-088D-4635-BA21-E6D2B3F2BAAB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2565-1689-456D-8911-761837CDAD33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1F82-9A40-4D11-8AEA-4BD83AA79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D415-5800-4C08-9487-D9158EAE8B25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BC75-52C9-4AB9-82C2-11E81C969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3C0F-8711-47A9-87FF-209FAB25E81F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5996-AD65-4199-BB72-48801FB8B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E466-B591-45A1-B93D-BA78BF4804DE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7868-0237-4C74-9477-DEC743DF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18BE-8640-4761-AEFD-B2158D2E9CDE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8199-7C6E-4F3F-A303-923E5CA2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F2BFD-F605-48BB-B0E7-D2DB9066949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AACC-01C3-4E2F-AB02-C2C66242D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1787-30E1-445D-ABA5-E872FB69BDB9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B61F-272F-4E2E-8703-18BAED057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3898-0611-49ED-A122-46518314FB30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1D6B-CCAF-4D9B-BA33-236F58D92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9B9D-F811-42ED-9B65-C68E9F7AC06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6E9C-4486-452A-AC06-4CE326647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19C0-9219-4AE0-A856-9030477911E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C156-D725-4C6F-A619-8C7A978AC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F781-FCE0-497A-AA1B-36B6FFD4B657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CCCD-3073-490D-A810-5B42AED8C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F5E19-1C95-4EDF-AFF2-0C8E7BDF3F31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06B40-C969-4AE3-95E0-68E89CA9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WQ7CMISXGk&amp;feature=shar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youtube.com/watch?v=WzFbFJ_GCzM&amp;feature=relmfu" TargetMode="External"/><Relationship Id="rId4" Type="http://schemas.openxmlformats.org/officeDocument/2006/relationships/hyperlink" Target="http://www.facebook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quotationsbook.com/quotes/author/27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1" y="2895600"/>
            <a:ext cx="8077200" cy="22859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Support to Armenia-Turkey Rapprochement: 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Peace Youth Bank Project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builds bridges  between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young people in</a:t>
            </a:r>
            <a:b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Armenia and Turkey</a:t>
            </a:r>
            <a:b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1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October 22-23, 2012 Istanbul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676" y="5715000"/>
            <a:ext cx="2253258" cy="85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399" y="5715000"/>
            <a:ext cx="1605641" cy="98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gayane\Desktop\YB 2012\PPT-PR\LOGOS\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85" y="542511"/>
            <a:ext cx="1952567" cy="21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93" y="542511"/>
            <a:ext cx="1990297" cy="216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4" descr="Vertical_CMYK_600[1]_for P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41392"/>
            <a:ext cx="1600200" cy="127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When asked: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what are you taking from Armenia back to Turkey….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I had a chance the first time to go into a Christian church and put a candle…</a:t>
            </a:r>
          </a:p>
          <a:p>
            <a:pPr>
              <a:buFontTx/>
              <a:buChar char="-"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…some things that were very obscure before became clear…</a:t>
            </a:r>
          </a:p>
          <a:p>
            <a:pPr>
              <a:buFontTx/>
              <a:buChar char="-"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I am now looking at the reason of the conflict between our countries from two perspectives now…</a:t>
            </a:r>
          </a:p>
          <a:p>
            <a:pPr>
              <a:buFontTx/>
              <a:buChar char="-"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… I want to hear more news about Armenia in our media with positive stories…</a:t>
            </a:r>
          </a:p>
          <a:p>
            <a:pPr>
              <a:buFontTx/>
              <a:buChar char="-"/>
            </a:pP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3657600" cy="2743200"/>
          </a:xfrm>
          <a:prstGeom prst="rect">
            <a:avLst/>
          </a:prstGeom>
        </p:spPr>
      </p:pic>
      <p:pic>
        <p:nvPicPr>
          <p:cNvPr id="7" name="Picture 2" descr="C:\Users\gayane\Desktop\YB-Arm-Turkey-2012\SATR_YB_good pictures-selected\IMG_8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4834"/>
            <a:ext cx="3774288" cy="25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3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Continued communication: media and friendships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257" y="1295400"/>
            <a:ext cx="35814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826675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www.youtube.com/watch?v=FWQ7CMISXGk&amp;feature=share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http://www.facebook.com/#!/groups/150093068408530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www.youtube.com/watch?v=WzFbFJ_GCzM&amp;feature=relmfu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63" y="2514600"/>
            <a:ext cx="54760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56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19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i="1" dirty="0" smtClean="0"/>
              <a:t>… </a:t>
            </a:r>
            <a:r>
              <a:rPr lang="en-US" sz="2800" i="1" dirty="0"/>
              <a:t>leadership at one time meant </a:t>
            </a:r>
            <a:r>
              <a:rPr lang="en-US" sz="2800" i="1" dirty="0" smtClean="0"/>
              <a:t>muscles and power;</a:t>
            </a:r>
          </a:p>
          <a:p>
            <a:pPr marL="0" indent="0" algn="ctr">
              <a:buNone/>
            </a:pPr>
            <a:r>
              <a:rPr lang="en-US" sz="2800" i="1" dirty="0" smtClean="0"/>
              <a:t> </a:t>
            </a:r>
            <a:r>
              <a:rPr lang="en-US" sz="2800" i="1" dirty="0"/>
              <a:t>but today it means getting along with people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1800" i="1" dirty="0" smtClean="0">
                <a:hlinkClick r:id="rId2" action="ppaction://hlinkfile" tooltip="More quotes by Gandhi, Mahatma"/>
              </a:rPr>
              <a:t>Gandhi</a:t>
            </a:r>
            <a:r>
              <a:rPr lang="en-US" sz="1800" i="1" dirty="0">
                <a:hlinkClick r:id="rId2" action="ppaction://hlinkfile" tooltip="More quotes by Gandhi, Mahatma"/>
              </a:rPr>
              <a:t>, </a:t>
            </a:r>
            <a:r>
              <a:rPr lang="en-US" sz="1800" i="1" dirty="0" smtClean="0">
                <a:hlinkClick r:id="rId2" action="ppaction://hlinkfile" tooltip="More quotes by Gandhi, Mahatma"/>
              </a:rPr>
              <a:t>Mahatma</a:t>
            </a:r>
            <a:endParaRPr lang="en-US" sz="1800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Description: Logo Belgian FPS Foreign Affaires - Exterior - Even Years - Kingdom Of Belgium 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7"/>
          <a:stretch>
            <a:fillRect/>
          </a:stretch>
        </p:blipFill>
        <p:spPr bwMode="auto">
          <a:xfrm>
            <a:off x="533400" y="5619051"/>
            <a:ext cx="2489454" cy="80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gayane\Desktop\YB-public photos\Finn Gov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448092"/>
            <a:ext cx="1371600" cy="979715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0" descr="Description: 5575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5566718"/>
            <a:ext cx="1608921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12" descr="Description: C:\Documents and Settings\gayane.EPF\Desktop\YB-2010-2011\LOGO\03. Si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53" y="5770826"/>
            <a:ext cx="157638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3528" y="764704"/>
          <a:ext cx="8352929" cy="4311396"/>
        </p:xfrm>
        <a:graphic>
          <a:graphicData uri="http://schemas.openxmlformats.org/drawingml/2006/table">
            <a:tbl>
              <a:tblPr/>
              <a:tblGrid>
                <a:gridCol w="8352929"/>
              </a:tblGrid>
              <a:tr h="4253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Cross-Cutting Group</a:t>
                      </a:r>
                      <a:endParaRPr lang="pl-PL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r>
                        <a:rPr lang="pl-PL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Curiosity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More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interactions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    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</a:t>
                      </a:r>
                      <a:endParaRPr lang="en-US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			More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stakeholders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endParaRPr lang="en-US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Key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people/organizations/events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	Transformation in the society leading to real changes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874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97" name="AutoShape 9"/>
          <p:cNvSpPr>
            <a:spLocks noChangeShapeType="1"/>
          </p:cNvSpPr>
          <p:nvPr/>
        </p:nvSpPr>
        <p:spPr bwMode="auto">
          <a:xfrm>
            <a:off x="1907704" y="1916832"/>
            <a:ext cx="3456384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AutoShape 7"/>
          <p:cNvSpPr>
            <a:spLocks noChangeShapeType="1"/>
          </p:cNvSpPr>
          <p:nvPr/>
        </p:nvSpPr>
        <p:spPr bwMode="auto">
          <a:xfrm flipH="1">
            <a:off x="1691679" y="2996952"/>
            <a:ext cx="1624954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/>
          <p:cNvSpPr>
            <a:spLocks noChangeShapeType="1"/>
          </p:cNvSpPr>
          <p:nvPr/>
        </p:nvSpPr>
        <p:spPr bwMode="auto">
          <a:xfrm flipH="1">
            <a:off x="4860031" y="2204864"/>
            <a:ext cx="1509961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/>
          <p:cNvSpPr>
            <a:spLocks noChangeShapeType="1"/>
          </p:cNvSpPr>
          <p:nvPr/>
        </p:nvSpPr>
        <p:spPr bwMode="auto">
          <a:xfrm>
            <a:off x="1115617" y="3789040"/>
            <a:ext cx="3168352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5" y="332656"/>
          <a:ext cx="8280918" cy="6394456"/>
        </p:xfrm>
        <a:graphic>
          <a:graphicData uri="http://schemas.openxmlformats.org/drawingml/2006/table">
            <a:tbl>
              <a:tblPr/>
              <a:tblGrid>
                <a:gridCol w="2759708"/>
                <a:gridCol w="2760605"/>
                <a:gridCol w="2760605"/>
              </a:tblGrid>
              <a:tr h="50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Recommendations on the way forward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Strengthening and enlarging partnerships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Perspective areas for future joined programs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352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ross – cutting between different groups, making it broader (not only rural youth, include universities exchanges, vocational group exchanges)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ncrease the curiosity in Turkey and Armenia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dvocacy in Turkey about the Armenia and the closed border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reating the office for youth (OFAJ experience: invite the professional workers from the offices in Paris and Berlin to share the experience, contact French and German embassies to support this initiative)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ncreasing the number of the </a:t>
                      </a:r>
                      <a:r>
                        <a:rPr lang="en-US" sz="1550" dirty="0" err="1">
                          <a:latin typeface="Calibri"/>
                          <a:ea typeface="Calibri"/>
                          <a:cs typeface="Times New Roman"/>
                        </a:rPr>
                        <a:t>YouthBanks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Strengthen the NGOs and existing </a:t>
                      </a: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network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5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Increase number of people involved in exchanges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Key 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people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More 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mobility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European 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experience 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Universities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Schools </a:t>
                      </a:r>
                      <a:endParaRPr lang="en-US" sz="15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Craftsmen</a:t>
                      </a:r>
                      <a:endParaRPr lang="en-US" sz="15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Women</a:t>
                      </a:r>
                      <a:endParaRPr lang="en-US" sz="15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Young 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businessman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Artists</a:t>
                      </a:r>
                      <a:endParaRPr lang="en-US" sz="15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Social 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documentaries, scripts, theater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5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550" dirty="0" smtClean="0">
                          <a:latin typeface="Calibri"/>
                          <a:ea typeface="Calibri"/>
                          <a:cs typeface="Times New Roman"/>
                        </a:rPr>
                        <a:t>Blogs</a:t>
                      </a:r>
                      <a:r>
                        <a:rPr lang="en-US" sz="1550" dirty="0">
                          <a:latin typeface="Calibri"/>
                          <a:ea typeface="Calibri"/>
                          <a:cs typeface="Times New Roman"/>
                        </a:rPr>
                        <a:t>, platforms, websites on impressions, stories, ideas, raising the awareness and increasing curiosity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2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What is the Youth Bank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5725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YB is a place for  young people where they can …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Borrow resources and return to their communities and friends;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Resources  in form of: 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money,  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skills, </a:t>
            </a:r>
          </a:p>
          <a:p>
            <a:pPr lvl="1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action and change;</a:t>
            </a:r>
          </a:p>
          <a:p>
            <a:pPr marL="457200" lvl="1" indent="0">
              <a:buNone/>
            </a:pP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The ‘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interest’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is charged to young people in form of progress in their own lives and attitudes;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It’s a place for young people to become responsible, confident, fair, creative, capable of solving problems and make a change with their actions … </a:t>
            </a:r>
          </a:p>
          <a:p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And much more…</a:t>
            </a:r>
          </a:p>
        </p:txBody>
      </p:sp>
      <p:pic>
        <p:nvPicPr>
          <p:cNvPr id="13318" name="Picture 6" descr="C:\Users\gayane\AppData\Local\Microsoft\Windows\Temporary Internet Files\Content.IE5\8I5BI12T\MC9002378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72" y="2552705"/>
            <a:ext cx="1334521" cy="10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gayane\AppData\Local\Microsoft\Windows\Temporary Internet Files\Content.IE5\6DMNETBW\MC9002375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25435"/>
            <a:ext cx="1321628" cy="20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gayane\AppData\Local\Microsoft\Windows\Temporary Internet Files\Content.IE5\AAWJG9C7\MC9002382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02" y="2552705"/>
            <a:ext cx="911260" cy="11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C:\Users\gayane\AppData\Local\Microsoft\Windows\Temporary Internet Files\Content.IE5\8I5BI12T\MC9004291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25" y="2704705"/>
            <a:ext cx="1114375" cy="9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5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Youth Bank and Cross-border work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EPF and TOG introduced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Youth Bank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approach as a platform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to meet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 wider range of strategic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goals: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Peace Youth Bank project helps to understand how prejudices and stereotypes can color and shape what we see and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hear before coming together;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personal experiences teach to think based on facts and realities rather than assumptions and fears;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Makes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space for different perspectives and points of view in a group with diverse political and cultural backgrounds.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Youth are taught to make their own judgment and not be part of those of others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2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1"/>
            <a:ext cx="8665029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Pre-history and today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334000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sz="42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8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28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		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24400" y="1066800"/>
            <a:ext cx="4093029" cy="56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200" dirty="0" smtClean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10 YBs operating in Armenia and 6 in Turkey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8000" b="1" dirty="0" smtClean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2 exchange visits took place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15 youth from Turkey visited Armenia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19 youth from </a:t>
            </a:r>
            <a:r>
              <a:rPr lang="en-US" sz="8000" b="1" dirty="0" err="1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from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 Armenia visited Turkey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165 Armenian and Turkish youth met and  shared impressions, experiences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5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 Jointly implemented projects in </a:t>
            </a:r>
            <a:r>
              <a:rPr lang="en-US" sz="8000" b="1" dirty="0" err="1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Armavir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, </a:t>
            </a:r>
            <a:r>
              <a:rPr lang="en-US" sz="8000" b="1" dirty="0" err="1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Yeghegnadzor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 , Samsun town square (Peace flowers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),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Nor 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Geghi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 school, 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Vanadzor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  boarding school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40 youth from Turkey and Armenia sharing on FB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8000" b="1" dirty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4200" dirty="0" smtClean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200" dirty="0" smtClean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2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72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8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28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		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5921"/>
            <a:ext cx="33528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944257"/>
            <a:ext cx="3649549" cy="273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"/>
            <a:ext cx="5188744" cy="3459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5609771" cy="37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5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4572000" cy="3429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3" y="304800"/>
            <a:ext cx="4630057" cy="34725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763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8768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14800"/>
            <a:ext cx="3352800" cy="2514600"/>
          </a:xfrm>
          <a:prstGeom prst="rect">
            <a:avLst/>
          </a:prstGeom>
        </p:spPr>
      </p:pic>
      <p:pic>
        <p:nvPicPr>
          <p:cNvPr id="1026" name="Picture 2" descr="http://quotationsbook.com/assets/images/lay/quote-cl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5" y="-136525"/>
            <a:ext cx="266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90750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2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758795" cy="383679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00400"/>
            <a:ext cx="4613318" cy="3073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93" y="855580"/>
            <a:ext cx="2821625" cy="21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4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Change Paradigm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Conflict transformation is a long-term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process and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implies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 deep transformation in the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societies</a:t>
            </a: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change in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their relationship towards one another and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towards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conflict itself 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EPF’s and TOG’s efforts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are called to positively transform the relationship between the Turkish and Armenian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through bridging together young people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8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548</Words>
  <Application>Microsoft Office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Support to Armenia-Turkey Rapprochement:  Peace Youth Bank Project  builds bridges  between young people in Armenia and Turkey  October 22-23, 2012 Istanbul</vt:lpstr>
      <vt:lpstr>What is the Youth Bank</vt:lpstr>
      <vt:lpstr>Youth Bank and Cross-border work</vt:lpstr>
      <vt:lpstr>Pre-history and today</vt:lpstr>
      <vt:lpstr>PowerPoint Presentation</vt:lpstr>
      <vt:lpstr>PowerPoint Presentation</vt:lpstr>
      <vt:lpstr>PowerPoint Presentation</vt:lpstr>
      <vt:lpstr>PowerPoint Presentation</vt:lpstr>
      <vt:lpstr>Change Paradigm</vt:lpstr>
      <vt:lpstr>When asked: what are you taking from Armenia back to Turkey….</vt:lpstr>
      <vt:lpstr>Continued communication: media and friendships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gayane</dc:creator>
  <cp:lastModifiedBy>Gayane Mkrtchyan</cp:lastModifiedBy>
  <cp:revision>213</cp:revision>
  <dcterms:created xsi:type="dcterms:W3CDTF">2009-02-02T14:44:37Z</dcterms:created>
  <dcterms:modified xsi:type="dcterms:W3CDTF">2014-10-29T10:16:11Z</dcterms:modified>
</cp:coreProperties>
</file>